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sldIdLst>
    <p:sldId id="291" r:id="rId2"/>
    <p:sldId id="292" r:id="rId3"/>
    <p:sldId id="293" r:id="rId4"/>
    <p:sldId id="294" r:id="rId5"/>
    <p:sldId id="295" r:id="rId6"/>
    <p:sldId id="296" r:id="rId7"/>
    <p:sldId id="297" r:id="rId8"/>
    <p:sldId id="256" r:id="rId9"/>
    <p:sldId id="257" r:id="rId10"/>
    <p:sldId id="258" r:id="rId11"/>
    <p:sldId id="275" r:id="rId12"/>
    <p:sldId id="277" r:id="rId13"/>
    <p:sldId id="259" r:id="rId14"/>
    <p:sldId id="276" r:id="rId15"/>
    <p:sldId id="278" r:id="rId16"/>
    <p:sldId id="260" r:id="rId17"/>
    <p:sldId id="261" r:id="rId18"/>
    <p:sldId id="262" r:id="rId19"/>
    <p:sldId id="273" r:id="rId20"/>
    <p:sldId id="263" r:id="rId21"/>
    <p:sldId id="264" r:id="rId22"/>
    <p:sldId id="265" r:id="rId23"/>
    <p:sldId id="282" r:id="rId24"/>
    <p:sldId id="266" r:id="rId25"/>
    <p:sldId id="267" r:id="rId26"/>
    <p:sldId id="268" r:id="rId27"/>
    <p:sldId id="269" r:id="rId28"/>
    <p:sldId id="270" r:id="rId29"/>
    <p:sldId id="271" r:id="rId30"/>
    <p:sldId id="272" r:id="rId31"/>
    <p:sldId id="274" r:id="rId32"/>
    <p:sldId id="279" r:id="rId33"/>
    <p:sldId id="280" r:id="rId34"/>
    <p:sldId id="281"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351608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363887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086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2157263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605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4182186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92468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150258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135347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AE6D3-AE1C-42E3-9526-A4B24F5FF571}"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275996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3AE6D3-AE1C-42E3-9526-A4B24F5FF571}"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415614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3AE6D3-AE1C-42E3-9526-A4B24F5FF571}" type="datetimeFigureOut">
              <a:rPr lang="en-IN" smtClean="0"/>
              <a:t>20-04-2020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247936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3AE6D3-AE1C-42E3-9526-A4B24F5FF571}" type="datetimeFigureOut">
              <a:rPr lang="en-IN" smtClean="0"/>
              <a:t>20-04-2020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367999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AE6D3-AE1C-42E3-9526-A4B24F5FF571}" type="datetimeFigureOut">
              <a:rPr lang="en-IN" smtClean="0"/>
              <a:t>20-04-2020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243867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D3AE6D3-AE1C-42E3-9526-A4B24F5FF571}"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294592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3AE6D3-AE1C-42E3-9526-A4B24F5FF571}"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D2F2E-1276-4CFE-9D7B-22ACF7F52271}" type="slidenum">
              <a:rPr lang="en-IN" smtClean="0"/>
              <a:t>‹#›</a:t>
            </a:fld>
            <a:endParaRPr lang="en-IN"/>
          </a:p>
        </p:txBody>
      </p:sp>
    </p:spTree>
    <p:extLst>
      <p:ext uri="{BB962C8B-B14F-4D97-AF65-F5344CB8AC3E}">
        <p14:creationId xmlns:p14="http://schemas.microsoft.com/office/powerpoint/2010/main" val="63247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3AE6D3-AE1C-42E3-9526-A4B24F5FF571}" type="datetimeFigureOut">
              <a:rPr lang="en-IN" smtClean="0"/>
              <a:t>20-04-2020</a:t>
            </a:fld>
            <a:endParaRPr lang="en-IN"/>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6D2F2E-1276-4CFE-9D7B-22ACF7F52271}" type="slidenum">
              <a:rPr lang="en-IN" smtClean="0"/>
              <a:t>‹#›</a:t>
            </a:fld>
            <a:endParaRPr lang="en-IN"/>
          </a:p>
        </p:txBody>
      </p:sp>
    </p:spTree>
    <p:extLst>
      <p:ext uri="{BB962C8B-B14F-4D97-AF65-F5344CB8AC3E}">
        <p14:creationId xmlns:p14="http://schemas.microsoft.com/office/powerpoint/2010/main" val="1881921587"/>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8352928" cy="5976663"/>
          </a:xfrm>
        </p:spPr>
        <p:txBody>
          <a:bodyPr/>
          <a:lstStyle/>
          <a:p>
            <a:r>
              <a:rPr lang="en-IN" dirty="0"/>
              <a:t> </a:t>
            </a:r>
          </a:p>
        </p:txBody>
      </p:sp>
      <p:sp>
        <p:nvSpPr>
          <p:cNvPr id="3" name="Subtitle 2"/>
          <p:cNvSpPr>
            <a:spLocks noGrp="1"/>
          </p:cNvSpPr>
          <p:nvPr>
            <p:ph type="subTitle" idx="1"/>
          </p:nvPr>
        </p:nvSpPr>
        <p:spPr>
          <a:xfrm>
            <a:off x="395536" y="404664"/>
            <a:ext cx="8208912" cy="6048672"/>
          </a:xfrm>
        </p:spPr>
        <p:txBody>
          <a:bodyPr>
            <a:normAutofit/>
          </a:bodyPr>
          <a:lstStyle/>
          <a:p>
            <a:pPr algn="l"/>
            <a:r>
              <a:rPr lang="en-IN" sz="2400" b="1" dirty="0">
                <a:solidFill>
                  <a:srgbClr val="FF0000"/>
                </a:solidFill>
              </a:rPr>
              <a:t>Barter System:</a:t>
            </a:r>
          </a:p>
          <a:p>
            <a:pPr algn="l"/>
            <a:r>
              <a:rPr lang="en-IN" sz="2400" dirty="0"/>
              <a:t>   The direct exchange of one commodity for another commodity without the use of money is known as barter system.</a:t>
            </a:r>
          </a:p>
          <a:p>
            <a:pPr algn="l"/>
            <a:r>
              <a:rPr lang="en-IN" sz="2400" dirty="0"/>
              <a:t>Difficulties of Barter system:</a:t>
            </a:r>
          </a:p>
          <a:p>
            <a:pPr marL="514350" indent="-514350" algn="l">
              <a:buAutoNum type="arabicPeriod"/>
            </a:pPr>
            <a:r>
              <a:rPr lang="en-IN" sz="2400" dirty="0"/>
              <a:t>Lack of double coincidence wants.</a:t>
            </a:r>
          </a:p>
          <a:p>
            <a:pPr marL="514350" indent="-514350" algn="l">
              <a:buAutoNum type="arabicPeriod"/>
            </a:pPr>
            <a:r>
              <a:rPr lang="en-IN" sz="2400" dirty="0"/>
              <a:t>Lack of common measure of value.</a:t>
            </a:r>
          </a:p>
          <a:p>
            <a:pPr marL="514350" indent="-514350" algn="l">
              <a:buAutoNum type="arabicPeriod"/>
            </a:pPr>
            <a:r>
              <a:rPr lang="en-IN" sz="2400" dirty="0"/>
              <a:t>Lack of divisibility.</a:t>
            </a:r>
          </a:p>
          <a:p>
            <a:pPr marL="514350" indent="-514350" algn="l">
              <a:buAutoNum type="arabicPeriod"/>
            </a:pPr>
            <a:r>
              <a:rPr lang="en-IN" sz="2400" dirty="0"/>
              <a:t>Lack of store of value.</a:t>
            </a:r>
          </a:p>
          <a:p>
            <a:pPr marL="514350" indent="-514350" algn="l">
              <a:buAutoNum type="arabicPeriod"/>
            </a:pPr>
            <a:r>
              <a:rPr lang="en-IN" sz="2400" dirty="0"/>
              <a:t>Problem of borrowing and lending.</a:t>
            </a:r>
          </a:p>
          <a:p>
            <a:pPr marL="514350" indent="-514350" algn="l">
              <a:buAutoNum type="arabicPeriod"/>
            </a:pPr>
            <a:r>
              <a:rPr lang="en-IN" sz="2400" dirty="0"/>
              <a:t>Difficult in the case of services.</a:t>
            </a:r>
          </a:p>
          <a:p>
            <a:pPr marL="514350" indent="-514350" algn="l">
              <a:buAutoNum type="arabicPeriod"/>
            </a:pPr>
            <a:r>
              <a:rPr lang="en-IN" sz="2400" dirty="0"/>
              <a:t>Lack of transfer of value.</a:t>
            </a:r>
          </a:p>
          <a:p>
            <a:pPr algn="l"/>
            <a:r>
              <a:rPr lang="en-IN" dirty="0"/>
              <a:t> </a:t>
            </a:r>
          </a:p>
          <a:p>
            <a:pPr algn="l"/>
            <a:endParaRPr lang="en-IN" dirty="0"/>
          </a:p>
        </p:txBody>
      </p:sp>
    </p:spTree>
    <p:extLst>
      <p:ext uri="{BB962C8B-B14F-4D97-AF65-F5344CB8AC3E}">
        <p14:creationId xmlns:p14="http://schemas.microsoft.com/office/powerpoint/2010/main" val="9979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552728"/>
          </a:xfrm>
        </p:spPr>
        <p:txBody>
          <a:bodyPr>
            <a:normAutofit/>
          </a:bodyPr>
          <a:lstStyle/>
          <a:p>
            <a:pPr marL="0" indent="0">
              <a:buNone/>
            </a:pPr>
            <a:r>
              <a:rPr lang="en-US" dirty="0"/>
              <a:t> </a:t>
            </a:r>
            <a:r>
              <a:rPr lang="en-US" sz="2800" b="1" dirty="0"/>
              <a:t>3. On the Basis of Commodity:</a:t>
            </a:r>
          </a:p>
          <a:p>
            <a:pPr marL="0" indent="0">
              <a:buNone/>
            </a:pPr>
            <a:r>
              <a:rPr lang="en-US" dirty="0"/>
              <a:t>  </a:t>
            </a:r>
            <a:r>
              <a:rPr lang="en-US" sz="2800" b="1" dirty="0"/>
              <a:t>a. Metallic Money:</a:t>
            </a:r>
          </a:p>
          <a:p>
            <a:pPr marL="0" indent="0">
              <a:buNone/>
            </a:pPr>
            <a:r>
              <a:rPr lang="en-US" sz="2800" dirty="0"/>
              <a:t>      Money made of metals is called metallic money. Metals used to make money are  gold, silver,  copper, nickel etc. Metallic money is of two types.</a:t>
            </a:r>
          </a:p>
          <a:p>
            <a:pPr marL="571500" indent="-571500">
              <a:buAutoNum type="romanLcPeriod"/>
            </a:pPr>
            <a:r>
              <a:rPr lang="en-US" sz="2800" b="1" dirty="0"/>
              <a:t>Standard Money:</a:t>
            </a:r>
          </a:p>
          <a:p>
            <a:pPr marL="0" indent="0">
              <a:buNone/>
            </a:pPr>
            <a:r>
              <a:rPr lang="en-US" sz="2800" dirty="0"/>
              <a:t>    It is the money whose face value and the intrinsic value are the same.</a:t>
            </a:r>
          </a:p>
          <a:p>
            <a:pPr marL="0" indent="0">
              <a:buNone/>
            </a:pPr>
            <a:r>
              <a:rPr lang="en-US" sz="2800" dirty="0"/>
              <a:t>   Face value refers to the official value expressed on the coins and intrinsic value means the value of the metal  contained in the coins. Standard money  is generally made of precious metals like gold &amp; silver. It is does not exist today </a:t>
            </a:r>
            <a:endParaRPr lang="en-IN" sz="2800" dirty="0"/>
          </a:p>
        </p:txBody>
      </p:sp>
    </p:spTree>
    <p:extLst>
      <p:ext uri="{BB962C8B-B14F-4D97-AF65-F5344CB8AC3E}">
        <p14:creationId xmlns:p14="http://schemas.microsoft.com/office/powerpoint/2010/main" val="266682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1079614" y="-556744"/>
            <a:ext cx="6552728" cy="8064900"/>
          </a:xfrm>
        </p:spPr>
      </p:pic>
    </p:spTree>
    <p:extLst>
      <p:ext uri="{BB962C8B-B14F-4D97-AF65-F5344CB8AC3E}">
        <p14:creationId xmlns:p14="http://schemas.microsoft.com/office/powerpoint/2010/main" val="74908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5" y="836712"/>
            <a:ext cx="8856984" cy="4680520"/>
          </a:xfrm>
        </p:spPr>
      </p:pic>
    </p:spTree>
    <p:extLst>
      <p:ext uri="{BB962C8B-B14F-4D97-AF65-F5344CB8AC3E}">
        <p14:creationId xmlns:p14="http://schemas.microsoft.com/office/powerpoint/2010/main" val="141394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US" sz="2800" b="1" dirty="0"/>
              <a:t>  ii. Token money </a:t>
            </a:r>
            <a:r>
              <a:rPr lang="en-IN" sz="2800" b="1" dirty="0"/>
              <a:t>:</a:t>
            </a:r>
          </a:p>
          <a:p>
            <a:pPr marL="0" indent="0">
              <a:buNone/>
            </a:pPr>
            <a:r>
              <a:rPr lang="en-US" sz="2800" dirty="0"/>
              <a:t>    Token Money is that type of metallic money whose face value is greater them its intrinsic value. These </a:t>
            </a:r>
            <a:r>
              <a:rPr lang="en-IN" sz="2800" dirty="0"/>
              <a:t>are the coins made up of cheaper metals like nickel, aluminium. Token money consists of all coins that are in circulation . They are generally limited legal tender. </a:t>
            </a:r>
          </a:p>
          <a:p>
            <a:pPr marL="0" indent="0">
              <a:buNone/>
            </a:pPr>
            <a:r>
              <a:rPr lang="en-US" sz="2800" dirty="0"/>
              <a:t> </a:t>
            </a:r>
            <a:r>
              <a:rPr lang="en-US" sz="2800" b="1" dirty="0"/>
              <a:t>b. Paper Money: </a:t>
            </a:r>
          </a:p>
          <a:p>
            <a:pPr marL="0" indent="0">
              <a:buNone/>
            </a:pPr>
            <a:r>
              <a:rPr lang="en-US" sz="2800" dirty="0"/>
              <a:t>   Paper money is the money made of paper. It consists of currency notes issued by the </a:t>
            </a:r>
            <a:r>
              <a:rPr lang="en-US" sz="2800" dirty="0" err="1"/>
              <a:t>govt</a:t>
            </a:r>
            <a:r>
              <a:rPr lang="en-US" sz="2800" dirty="0"/>
              <a:t> or the central bank of a country. It includes 2 types, They are,</a:t>
            </a:r>
            <a:endParaRPr lang="en-IN" sz="2800" dirty="0"/>
          </a:p>
          <a:p>
            <a:pPr marL="0" indent="0">
              <a:buNone/>
            </a:pPr>
            <a:endParaRPr lang="en-US" sz="2800" dirty="0"/>
          </a:p>
        </p:txBody>
      </p:sp>
    </p:spTree>
    <p:extLst>
      <p:ext uri="{BB962C8B-B14F-4D97-AF65-F5344CB8AC3E}">
        <p14:creationId xmlns:p14="http://schemas.microsoft.com/office/powerpoint/2010/main" val="3658933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764704"/>
            <a:ext cx="8354888" cy="5976664"/>
          </a:xfrm>
        </p:spPr>
      </p:pic>
    </p:spTree>
    <p:extLst>
      <p:ext uri="{BB962C8B-B14F-4D97-AF65-F5344CB8AC3E}">
        <p14:creationId xmlns:p14="http://schemas.microsoft.com/office/powerpoint/2010/main" val="79807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597" y="1484784"/>
            <a:ext cx="7498787" cy="4032448"/>
          </a:xfrm>
        </p:spPr>
      </p:pic>
    </p:spTree>
    <p:extLst>
      <p:ext uri="{BB962C8B-B14F-4D97-AF65-F5344CB8AC3E}">
        <p14:creationId xmlns:p14="http://schemas.microsoft.com/office/powerpoint/2010/main" val="132926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61448" cy="5894115"/>
          </a:xfrm>
        </p:spPr>
        <p:txBody>
          <a:bodyPr>
            <a:normAutofit fontScale="92500" lnSpcReduction="10000"/>
          </a:bodyPr>
          <a:lstStyle/>
          <a:p>
            <a:pPr marL="0" indent="0">
              <a:buNone/>
            </a:pPr>
            <a:r>
              <a:rPr lang="en-US" sz="2800" b="1" dirty="0"/>
              <a:t>  </a:t>
            </a:r>
            <a:r>
              <a:rPr lang="en-US" sz="2800" b="1" dirty="0" err="1"/>
              <a:t>i</a:t>
            </a:r>
            <a:r>
              <a:rPr lang="en-US" sz="2800" b="1" dirty="0"/>
              <a:t>. Representative Paper Money :</a:t>
            </a:r>
          </a:p>
          <a:p>
            <a:pPr marL="0" indent="0">
              <a:buNone/>
            </a:pPr>
            <a:r>
              <a:rPr lang="en-US" sz="2800" dirty="0"/>
              <a:t>   Representative paper money is fully backed up by metallic reserve . Under this type of paper money , gold or silver equivalent to the exact value of paper notes were kept in the reserve by legal monetary authority.</a:t>
            </a:r>
          </a:p>
          <a:p>
            <a:pPr marL="0" indent="0">
              <a:buNone/>
            </a:pPr>
            <a:endParaRPr lang="en-US" sz="2800" dirty="0"/>
          </a:p>
          <a:p>
            <a:pPr marL="0" indent="0">
              <a:buNone/>
            </a:pPr>
            <a:endParaRPr lang="en-US" sz="2800" dirty="0"/>
          </a:p>
          <a:p>
            <a:pPr marL="0" indent="0">
              <a:buNone/>
            </a:pPr>
            <a:r>
              <a:rPr lang="en-US" sz="2800" b="1" dirty="0"/>
              <a:t>ii. Convertible Paper Money:</a:t>
            </a:r>
          </a:p>
          <a:p>
            <a:pPr marL="0" indent="0">
              <a:buNone/>
            </a:pPr>
            <a:r>
              <a:rPr lang="en-US" sz="2800" dirty="0"/>
              <a:t>   Convertible paper money is not backed by hundred percent metallic content, but can be converted into gold or silver as per the legal laws. The value of the metallic reserve will be less than the value of the notes issued .   </a:t>
            </a:r>
            <a:endParaRPr lang="en-IN" sz="2800" dirty="0"/>
          </a:p>
        </p:txBody>
      </p:sp>
    </p:spTree>
    <p:extLst>
      <p:ext uri="{BB962C8B-B14F-4D97-AF65-F5344CB8AC3E}">
        <p14:creationId xmlns:p14="http://schemas.microsoft.com/office/powerpoint/2010/main" val="2089481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en-US" sz="2800" b="1" dirty="0"/>
              <a:t>iii. Inconvertible Paper Money:</a:t>
            </a:r>
          </a:p>
          <a:p>
            <a:pPr marL="0" indent="0">
              <a:buNone/>
            </a:pPr>
            <a:r>
              <a:rPr lang="en-US" sz="2800" dirty="0"/>
              <a:t>  Inconvertible paper money cannot be converted </a:t>
            </a:r>
          </a:p>
          <a:p>
            <a:pPr marL="0" indent="0">
              <a:buNone/>
            </a:pPr>
            <a:r>
              <a:rPr lang="en-US" sz="2800" dirty="0"/>
              <a:t>Into standard coins. It will be issued only to a limited extent . No metallic reserves are kept behind the issue of inconvertible paper notes.</a:t>
            </a:r>
          </a:p>
          <a:p>
            <a:pPr marL="0" indent="0">
              <a:buNone/>
            </a:pPr>
            <a:r>
              <a:rPr lang="en-US" sz="2800" b="1" dirty="0"/>
              <a:t>4. On the basis liquidity:</a:t>
            </a:r>
          </a:p>
          <a:p>
            <a:pPr marL="0" indent="0">
              <a:buNone/>
            </a:pPr>
            <a:r>
              <a:rPr lang="en-US" sz="2800" dirty="0"/>
              <a:t>  On the basis of liquidity money can be classified as Actual money &amp; Near Money.</a:t>
            </a:r>
          </a:p>
          <a:p>
            <a:pPr marL="514350" indent="-514350">
              <a:buAutoNum type="alphaLcPeriod"/>
            </a:pPr>
            <a:r>
              <a:rPr lang="en-US" sz="2800" b="1" dirty="0"/>
              <a:t>Actual money: </a:t>
            </a:r>
          </a:p>
          <a:p>
            <a:pPr marL="0" indent="0">
              <a:buNone/>
            </a:pPr>
            <a:r>
              <a:rPr lang="en-US" sz="2800" dirty="0"/>
              <a:t>   Actual Money is the money in circulation. It consist of the currency notes , coins and demand deposits. Of  which coins and notes are perfectly liquid . Whereas demand deposit or bank money in the form of cheque or draft are considered highly liquid. </a:t>
            </a:r>
            <a:endParaRPr lang="en-IN" sz="2800" dirty="0"/>
          </a:p>
        </p:txBody>
      </p:sp>
    </p:spTree>
    <p:extLst>
      <p:ext uri="{BB962C8B-B14F-4D97-AF65-F5344CB8AC3E}">
        <p14:creationId xmlns:p14="http://schemas.microsoft.com/office/powerpoint/2010/main" val="351235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507288" cy="6480720"/>
          </a:xfrm>
        </p:spPr>
        <p:txBody>
          <a:bodyPr/>
          <a:lstStyle/>
          <a:p>
            <a:pPr marL="0" indent="0">
              <a:buNone/>
            </a:pPr>
            <a:r>
              <a:rPr lang="en-US" dirty="0"/>
              <a:t> </a:t>
            </a:r>
            <a:r>
              <a:rPr lang="en-US" sz="2800" b="1" dirty="0"/>
              <a:t>b. Near Money : </a:t>
            </a:r>
          </a:p>
          <a:p>
            <a:pPr marL="0" indent="0">
              <a:buNone/>
            </a:pPr>
            <a:r>
              <a:rPr lang="en-US" sz="2800" dirty="0"/>
              <a:t>   Near money refer to all these financial assets which possess many of the characteristics of money and can be converted into money without loss of nominal value . It consists of time and saving deposits with banks , bills of exchange , treasury bills, shares of joint stock companies etc. </a:t>
            </a:r>
          </a:p>
          <a:p>
            <a:pPr marL="0" indent="0">
              <a:buNone/>
            </a:pPr>
            <a:r>
              <a:rPr lang="en-US" sz="2800"/>
              <a:t>      ************      *************      ***********</a:t>
            </a:r>
            <a:endParaRPr lang="en-IN" sz="2800" dirty="0"/>
          </a:p>
        </p:txBody>
      </p:sp>
    </p:spTree>
    <p:extLst>
      <p:ext uri="{BB962C8B-B14F-4D97-AF65-F5344CB8AC3E}">
        <p14:creationId xmlns:p14="http://schemas.microsoft.com/office/powerpoint/2010/main" val="3027455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80920" cy="6264696"/>
          </a:xfrm>
        </p:spPr>
        <p:txBody>
          <a:bodyPr>
            <a:normAutofit fontScale="92500"/>
          </a:bodyPr>
          <a:lstStyle/>
          <a:p>
            <a:pPr marL="0" indent="0" algn="ctr">
              <a:buNone/>
            </a:pPr>
            <a:r>
              <a:rPr lang="en-US" sz="3500" b="1" dirty="0"/>
              <a:t>Near-Money:</a:t>
            </a:r>
          </a:p>
          <a:p>
            <a:pPr marL="0" indent="0">
              <a:buNone/>
            </a:pPr>
            <a:r>
              <a:rPr lang="en-US" sz="2400" dirty="0"/>
              <a:t>    Near Money refers to all those financial assets Which possess many of the characteristics of money and can be converted into money without loss of nominal value. It does not command cent percent liquidity as in the case of actual money. </a:t>
            </a:r>
          </a:p>
          <a:p>
            <a:pPr marL="0" indent="0">
              <a:buNone/>
            </a:pPr>
            <a:r>
              <a:rPr lang="en-US" sz="2400" dirty="0"/>
              <a:t>      Near money is put into circulation by banks, finance companies and other institutions. All such assets have the quality of money as store of value, but they can not be used as a medium of exchange.</a:t>
            </a:r>
          </a:p>
          <a:p>
            <a:pPr marL="0" indent="0">
              <a:buNone/>
            </a:pPr>
            <a:r>
              <a:rPr lang="en-US" sz="2400" dirty="0"/>
              <a:t>    Some of the financial assets which are considered as near money as follows:</a:t>
            </a:r>
          </a:p>
          <a:p>
            <a:pPr marL="457200" indent="-457200">
              <a:buAutoNum type="arabicPeriod"/>
            </a:pPr>
            <a:r>
              <a:rPr lang="en-US" sz="2400" dirty="0"/>
              <a:t>Drafts and Bills of exchange   5. Fixed and saving Deposits.</a:t>
            </a:r>
          </a:p>
          <a:p>
            <a:pPr marL="457200" indent="-457200">
              <a:buAutoNum type="arabicPeriod"/>
            </a:pPr>
            <a:r>
              <a:rPr lang="en-US" sz="2400" dirty="0"/>
              <a:t>Treasury bills                         6. Saving Certificates.</a:t>
            </a:r>
          </a:p>
          <a:p>
            <a:pPr marL="457200" indent="-457200">
              <a:buAutoNum type="arabicPeriod"/>
            </a:pPr>
            <a:r>
              <a:rPr lang="en-US" sz="2400" dirty="0"/>
              <a:t>Bonds</a:t>
            </a:r>
          </a:p>
          <a:p>
            <a:pPr marL="457200" indent="-457200">
              <a:buAutoNum type="arabicPeriod"/>
            </a:pPr>
            <a:r>
              <a:rPr lang="en-US" sz="2400" dirty="0"/>
              <a:t>Equity Shares</a:t>
            </a:r>
          </a:p>
        </p:txBody>
      </p:sp>
    </p:spTree>
    <p:extLst>
      <p:ext uri="{BB962C8B-B14F-4D97-AF65-F5344CB8AC3E}">
        <p14:creationId xmlns:p14="http://schemas.microsoft.com/office/powerpoint/2010/main" val="3983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35280" cy="5649491"/>
          </a:xfrm>
        </p:spPr>
        <p:txBody>
          <a:bodyPr>
            <a:normAutofit/>
          </a:bodyPr>
          <a:lstStyle/>
          <a:p>
            <a:pPr marL="0" indent="0">
              <a:buNone/>
            </a:pPr>
            <a:r>
              <a:rPr lang="en-IN" sz="2400" b="1" dirty="0"/>
              <a:t>Definitions of Money.</a:t>
            </a:r>
          </a:p>
          <a:p>
            <a:pPr marL="0" indent="0">
              <a:buNone/>
            </a:pPr>
            <a:r>
              <a:rPr lang="en-IN" sz="2400" dirty="0"/>
              <a:t>The word ‘Money’ is derived from the Latin word ‘Moneta’ which means Roman Goddess.</a:t>
            </a:r>
          </a:p>
          <a:p>
            <a:pPr marL="0" indent="0">
              <a:buNone/>
            </a:pPr>
            <a:r>
              <a:rPr lang="en-IN" sz="2400" b="1" dirty="0"/>
              <a:t>D.H. Robertson </a:t>
            </a:r>
            <a:r>
              <a:rPr lang="en-IN" sz="2400" dirty="0"/>
              <a:t>defines money as “anything which is widely accepted in payment for goods or in discharge of other kinds of business obligations”.</a:t>
            </a:r>
          </a:p>
          <a:p>
            <a:pPr marL="0" indent="0">
              <a:buNone/>
            </a:pPr>
            <a:r>
              <a:rPr lang="en-IN" sz="2400" b="1" dirty="0"/>
              <a:t>Crowther</a:t>
            </a:r>
            <a:r>
              <a:rPr lang="en-IN" sz="2400" dirty="0"/>
              <a:t> defines money as “anything that is generally acceptable as means of exchange and at the same time acts as measure and store of value”</a:t>
            </a:r>
          </a:p>
          <a:p>
            <a:pPr marL="0" indent="0">
              <a:buNone/>
            </a:pPr>
            <a:r>
              <a:rPr lang="en-IN" sz="2400" b="1" dirty="0"/>
              <a:t>F A Walker </a:t>
            </a:r>
            <a:r>
              <a:rPr lang="en-IN" sz="2400" dirty="0"/>
              <a:t>defines “money is what money does”</a:t>
            </a:r>
          </a:p>
        </p:txBody>
      </p:sp>
    </p:spTree>
    <p:extLst>
      <p:ext uri="{BB962C8B-B14F-4D97-AF65-F5344CB8AC3E}">
        <p14:creationId xmlns:p14="http://schemas.microsoft.com/office/powerpoint/2010/main" val="4008163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568951" cy="6408712"/>
          </a:xfrm>
        </p:spPr>
        <p:txBody>
          <a:bodyPr>
            <a:normAutofit/>
          </a:bodyPr>
          <a:lstStyle/>
          <a:p>
            <a:pPr marL="0" indent="0" algn="ctr">
              <a:buNone/>
            </a:pPr>
            <a:r>
              <a:rPr lang="en-IN" sz="2800" b="1" dirty="0"/>
              <a:t>Distinctions between Money and Near Money:</a:t>
            </a:r>
          </a:p>
          <a:p>
            <a:pPr marL="0" indent="0">
              <a:buNone/>
            </a:pPr>
            <a:r>
              <a:rPr lang="en-IN" sz="2800" dirty="0"/>
              <a:t>1.  Money consists of currency notes, coins and bank deposits of the banks</a:t>
            </a:r>
          </a:p>
          <a:p>
            <a:pPr marL="0" indent="0">
              <a:buNone/>
            </a:pPr>
            <a:r>
              <a:rPr lang="en-IN" sz="2800" dirty="0"/>
              <a:t>  Near money, on the other hand, includes the financial assets like time deposits, bills of exchange, bonds, shares, etc.</a:t>
            </a:r>
          </a:p>
          <a:p>
            <a:pPr marL="0" indent="0">
              <a:buNone/>
            </a:pPr>
            <a:r>
              <a:rPr lang="en-IN" sz="2800" dirty="0"/>
              <a:t>2. Money possesses 100 percent liquidity; it is perfectly liquid or used as a means of payment.</a:t>
            </a:r>
          </a:p>
          <a:p>
            <a:pPr marL="0" indent="0">
              <a:buNone/>
            </a:pPr>
            <a:r>
              <a:rPr lang="en-IN" sz="2800" dirty="0"/>
              <a:t>    Near money lacks 100 percent liquidity. It involves time cost for its conversion into money. </a:t>
            </a:r>
          </a:p>
        </p:txBody>
      </p:sp>
    </p:spTree>
    <p:extLst>
      <p:ext uri="{BB962C8B-B14F-4D97-AF65-F5344CB8AC3E}">
        <p14:creationId xmlns:p14="http://schemas.microsoft.com/office/powerpoint/2010/main" val="109306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16632"/>
            <a:ext cx="8712968" cy="5693866"/>
          </a:xfrm>
          <a:prstGeom prst="rect">
            <a:avLst/>
          </a:prstGeom>
        </p:spPr>
        <p:txBody>
          <a:bodyPr wrap="square">
            <a:spAutoFit/>
          </a:bodyPr>
          <a:lstStyle/>
          <a:p>
            <a:r>
              <a:rPr lang="en-US" sz="2800" dirty="0"/>
              <a:t>3. Money acts as a unit of account or common measure of value. All prices are expressed in terms of money.</a:t>
            </a:r>
          </a:p>
          <a:p>
            <a:r>
              <a:rPr lang="en-US" sz="2800" dirty="0"/>
              <a:t>   On the other hand Near Money does not perform such functions and its value is expressed in terms of money.</a:t>
            </a:r>
          </a:p>
          <a:p>
            <a:r>
              <a:rPr lang="en-US" sz="2800" dirty="0"/>
              <a:t>4. Money is directly used for making transactions. On other hand, Near money has to be converted in to money then used for transactions. </a:t>
            </a:r>
          </a:p>
          <a:p>
            <a:r>
              <a:rPr lang="en-US" sz="2800" dirty="0"/>
              <a:t>5. Money is not an income yielding asset. But Near money assets are income yielding.</a:t>
            </a:r>
          </a:p>
          <a:p>
            <a:r>
              <a:rPr lang="en-US" sz="2800" dirty="0"/>
              <a:t> </a:t>
            </a:r>
          </a:p>
          <a:p>
            <a:r>
              <a:rPr lang="en-US" sz="2800" dirty="0"/>
              <a:t>  </a:t>
            </a:r>
            <a:endParaRPr lang="en-IN" sz="2800" dirty="0"/>
          </a:p>
        </p:txBody>
      </p:sp>
    </p:spTree>
    <p:extLst>
      <p:ext uri="{BB962C8B-B14F-4D97-AF65-F5344CB8AC3E}">
        <p14:creationId xmlns:p14="http://schemas.microsoft.com/office/powerpoint/2010/main" val="3908016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552728"/>
          </a:xfrm>
        </p:spPr>
        <p:txBody>
          <a:bodyPr>
            <a:normAutofit lnSpcReduction="10000"/>
          </a:bodyPr>
          <a:lstStyle/>
          <a:p>
            <a:pPr marL="0" indent="0" algn="ctr">
              <a:buNone/>
              <a:tabLst>
                <a:tab pos="6724650" algn="l"/>
              </a:tabLst>
            </a:pPr>
            <a:r>
              <a:rPr lang="en-US" sz="3600" b="1" dirty="0"/>
              <a:t>Demand for Money:</a:t>
            </a:r>
          </a:p>
          <a:p>
            <a:pPr marL="0" indent="0">
              <a:buNone/>
              <a:tabLst>
                <a:tab pos="6724650" algn="l"/>
              </a:tabLst>
            </a:pPr>
            <a:r>
              <a:rPr lang="en-US" sz="2400" dirty="0"/>
              <a:t>The demand for money refers to the desire to hold cash. It is also referred as liquidity preference.  Money can be used for any purpose immediately and hence people desire to hold money either as cash or in the form of readily </a:t>
            </a:r>
            <a:r>
              <a:rPr lang="en-US" sz="2400" dirty="0" err="1"/>
              <a:t>withdrawable</a:t>
            </a:r>
            <a:r>
              <a:rPr lang="en-US" sz="2400" dirty="0"/>
              <a:t> demand deposits in banks. Demand for money arises from the important  functions of money, such as medium of exchange and measure of value.</a:t>
            </a:r>
          </a:p>
          <a:p>
            <a:pPr marL="0" indent="0">
              <a:buNone/>
            </a:pPr>
            <a:r>
              <a:rPr lang="en-US" sz="2400" dirty="0"/>
              <a:t>     According to the classical view, the demand for money in a country depends up on the supply of goods and services available. The larger the supply of exchangeable goods and services, the greater is the demand for money. This concept of demand for money is known as the transactions or medium of exchange </a:t>
            </a:r>
          </a:p>
          <a:p>
            <a:pPr marL="0" indent="0">
              <a:buNone/>
            </a:pPr>
            <a:r>
              <a:rPr lang="en-US" sz="2400" dirty="0"/>
              <a:t>     The Modern economists emphasize ‘ the store of value’ function of money. According to them, the demand for money means the demand to hold money or cash balance.</a:t>
            </a:r>
          </a:p>
          <a:p>
            <a:pPr marL="0" indent="0">
              <a:buNone/>
            </a:pPr>
            <a:endParaRPr lang="en-IN" sz="2400" dirty="0"/>
          </a:p>
        </p:txBody>
      </p:sp>
    </p:spTree>
    <p:extLst>
      <p:ext uri="{BB962C8B-B14F-4D97-AF65-F5344CB8AC3E}">
        <p14:creationId xmlns:p14="http://schemas.microsoft.com/office/powerpoint/2010/main" val="251694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552728"/>
          </a:xfrm>
        </p:spPr>
        <p:txBody>
          <a:bodyPr>
            <a:normAutofit/>
          </a:bodyPr>
          <a:lstStyle/>
          <a:p>
            <a:pPr marL="0" indent="0">
              <a:buNone/>
            </a:pPr>
            <a:r>
              <a:rPr lang="en-US" sz="3200" b="1" dirty="0"/>
              <a:t>Determinants of the Demand for Money: </a:t>
            </a:r>
          </a:p>
          <a:p>
            <a:pPr marL="0" indent="0">
              <a:buNone/>
            </a:pPr>
            <a:r>
              <a:rPr lang="en-US" sz="2800" dirty="0"/>
              <a:t>   The demand for money is affected by several factors like the level of income, interest rates, and technological changes, etc.</a:t>
            </a:r>
          </a:p>
          <a:p>
            <a:pPr marL="0" indent="0">
              <a:buNone/>
            </a:pPr>
            <a:r>
              <a:rPr lang="en-US" sz="2800" dirty="0"/>
              <a:t>J M Keynes in his “The General theory of employment, Interest and money identified three motives for holding money, they are</a:t>
            </a:r>
          </a:p>
          <a:p>
            <a:pPr marL="0" indent="0">
              <a:buNone/>
            </a:pPr>
            <a:r>
              <a:rPr lang="en-US" sz="2800" dirty="0"/>
              <a:t>1.  </a:t>
            </a:r>
            <a:r>
              <a:rPr lang="en-US" sz="2800" b="1" dirty="0"/>
              <a:t>Transaction Demand for Money:  </a:t>
            </a:r>
          </a:p>
          <a:p>
            <a:pPr marL="0" indent="0">
              <a:buNone/>
            </a:pPr>
            <a:r>
              <a:rPr lang="en-US" sz="2800" dirty="0"/>
              <a:t>     It means the money we need to purchase goods and services in day to day life. The people will keep certain stock of money to enable them to carry out their transactions. It includes a) the business motive b) the income motive.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713980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2404"/>
            <a:ext cx="8784976" cy="6825595"/>
          </a:xfrm>
        </p:spPr>
        <p:txBody>
          <a:bodyPr>
            <a:normAutofit fontScale="92500" lnSpcReduction="10000"/>
          </a:bodyPr>
          <a:lstStyle/>
          <a:p>
            <a:pPr marL="0" indent="0">
              <a:buNone/>
            </a:pPr>
            <a:endParaRPr lang="en-US" sz="2800" dirty="0"/>
          </a:p>
          <a:p>
            <a:pPr marL="0" indent="0">
              <a:buNone/>
            </a:pPr>
            <a:r>
              <a:rPr lang="en-US" sz="2800" b="1" dirty="0"/>
              <a:t>2. Precautionary demand for Money:</a:t>
            </a:r>
          </a:p>
          <a:p>
            <a:pPr marL="0" indent="0">
              <a:buNone/>
            </a:pPr>
            <a:r>
              <a:rPr lang="en-US" sz="2800" dirty="0"/>
              <a:t>   it means the money we may need for unexpected purchases or emergencies. Unexpected expenses such as medical bills, unemployment, accident repair bills etc.</a:t>
            </a:r>
          </a:p>
          <a:p>
            <a:pPr marL="0" indent="0">
              <a:buNone/>
            </a:pPr>
            <a:r>
              <a:rPr lang="en-US" sz="2800" b="1" dirty="0"/>
              <a:t>3. Speculative Demand for Money:</a:t>
            </a:r>
          </a:p>
          <a:p>
            <a:pPr marL="0" indent="0">
              <a:buNone/>
            </a:pPr>
            <a:r>
              <a:rPr lang="en-US" sz="2800" dirty="0"/>
              <a:t>   The speculative motive implies the desire of the public to keep a certain amount of cash to make speculative gains out of the purchase and sale of securities ( bonds and equities) through future changes in the rate of interest.</a:t>
            </a:r>
          </a:p>
          <a:p>
            <a:pPr marL="0" indent="0">
              <a:buNone/>
            </a:pPr>
            <a:r>
              <a:rPr lang="en-US" sz="2800" b="1" dirty="0"/>
              <a:t>   Milton Friedman </a:t>
            </a:r>
            <a:r>
              <a:rPr lang="en-US" sz="2800" dirty="0"/>
              <a:t>in his “The Quantity theory of money, specified the following determinants of demand for money. They are total wealth, the division of wealth between  human and non human forms, they expected rates of  return on money and other asset and other variables</a:t>
            </a:r>
            <a:endParaRPr lang="en-US" sz="2800" b="1" dirty="0"/>
          </a:p>
          <a:p>
            <a:pPr marL="0" indent="0">
              <a:buNone/>
            </a:pPr>
            <a:endParaRPr lang="en-IN" sz="2800" dirty="0"/>
          </a:p>
        </p:txBody>
      </p:sp>
    </p:spTree>
    <p:extLst>
      <p:ext uri="{BB962C8B-B14F-4D97-AF65-F5344CB8AC3E}">
        <p14:creationId xmlns:p14="http://schemas.microsoft.com/office/powerpoint/2010/main" val="343881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96943" cy="6408712"/>
          </a:xfrm>
        </p:spPr>
        <p:txBody>
          <a:bodyPr>
            <a:normAutofit/>
          </a:bodyPr>
          <a:lstStyle/>
          <a:p>
            <a:pPr marL="0" indent="0">
              <a:buNone/>
            </a:pPr>
            <a:r>
              <a:rPr lang="en-US" sz="2800" dirty="0"/>
              <a:t>Thus, three motives, namely, transactions, precautionary and speculative motives that influence the demand for money in the community.</a:t>
            </a:r>
          </a:p>
          <a:p>
            <a:pPr marL="0" indent="0">
              <a:buNone/>
            </a:pPr>
            <a:r>
              <a:rPr lang="en-US" sz="2800" dirty="0"/>
              <a:t>                        ****************</a:t>
            </a:r>
            <a:endParaRPr lang="en-IN" sz="2800" dirty="0"/>
          </a:p>
        </p:txBody>
      </p:sp>
    </p:spTree>
    <p:extLst>
      <p:ext uri="{BB962C8B-B14F-4D97-AF65-F5344CB8AC3E}">
        <p14:creationId xmlns:p14="http://schemas.microsoft.com/office/powerpoint/2010/main" val="1283310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568951" cy="6480720"/>
          </a:xfrm>
        </p:spPr>
        <p:txBody>
          <a:bodyPr>
            <a:normAutofit fontScale="92500"/>
          </a:bodyPr>
          <a:lstStyle/>
          <a:p>
            <a:pPr marL="0" indent="0" algn="ctr">
              <a:buNone/>
            </a:pPr>
            <a:r>
              <a:rPr lang="en-US" sz="3900" b="1" dirty="0"/>
              <a:t>The supply of Money:</a:t>
            </a:r>
          </a:p>
          <a:p>
            <a:pPr marL="0" indent="0">
              <a:buNone/>
            </a:pPr>
            <a:r>
              <a:rPr lang="en-US" sz="2800" dirty="0"/>
              <a:t>     The term ‘supply of  money’ means the aggregate stock of domestic money held by the public in a country. The term public refers here to the private people, business firms, etc. operating in the country, but it excludes  the central government, the central bank and the commercial banks.</a:t>
            </a:r>
          </a:p>
          <a:p>
            <a:pPr marL="0" indent="0">
              <a:buNone/>
            </a:pPr>
            <a:endParaRPr lang="en-US" sz="2800" dirty="0"/>
          </a:p>
          <a:p>
            <a:pPr marL="0" indent="0">
              <a:buNone/>
            </a:pPr>
            <a:r>
              <a:rPr lang="en-US" sz="2800" dirty="0"/>
              <a:t>    The total money supply in a country comprises </a:t>
            </a:r>
            <a:r>
              <a:rPr lang="en-US" sz="2800" dirty="0" err="1"/>
              <a:t>i</a:t>
            </a:r>
            <a:r>
              <a:rPr lang="en-US" sz="2800" dirty="0"/>
              <a:t>)currency money issued by the Central bank or the central government.</a:t>
            </a:r>
          </a:p>
          <a:p>
            <a:pPr marL="0" indent="0">
              <a:buNone/>
            </a:pPr>
            <a:r>
              <a:rPr lang="en-US" sz="2800" dirty="0"/>
              <a:t> ii)demand deposits held by the public with the commercial banks.</a:t>
            </a:r>
          </a:p>
          <a:p>
            <a:pPr marL="0" indent="0">
              <a:buNone/>
            </a:pPr>
            <a:r>
              <a:rPr lang="en-US" sz="2800" dirty="0"/>
              <a:t>    </a:t>
            </a:r>
            <a:endParaRPr lang="en-IN" sz="2800" dirty="0"/>
          </a:p>
        </p:txBody>
      </p:sp>
    </p:spTree>
    <p:extLst>
      <p:ext uri="{BB962C8B-B14F-4D97-AF65-F5344CB8AC3E}">
        <p14:creationId xmlns:p14="http://schemas.microsoft.com/office/powerpoint/2010/main" val="3992646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6858000"/>
          </a:xfrm>
        </p:spPr>
        <p:txBody>
          <a:bodyPr>
            <a:normAutofit fontScale="92500"/>
          </a:bodyPr>
          <a:lstStyle/>
          <a:p>
            <a:pPr marL="0" indent="0" algn="ctr">
              <a:buNone/>
            </a:pPr>
            <a:r>
              <a:rPr lang="en-US" sz="3500" b="1" dirty="0"/>
              <a:t>Concepts of Money Supply:</a:t>
            </a:r>
          </a:p>
          <a:p>
            <a:pPr marL="0" indent="0" algn="ctr">
              <a:buNone/>
            </a:pPr>
            <a:r>
              <a:rPr lang="en-US" sz="2800" b="1" dirty="0"/>
              <a:t>          </a:t>
            </a:r>
            <a:r>
              <a:rPr lang="en-US" sz="2800" dirty="0"/>
              <a:t>Since April 1977, RBI has adopted four alternative</a:t>
            </a:r>
          </a:p>
          <a:p>
            <a:pPr marL="0" indent="0" algn="ctr">
              <a:buNone/>
            </a:pPr>
            <a:r>
              <a:rPr lang="en-US" sz="2800" dirty="0"/>
              <a:t>definitions of money supply, They are M</a:t>
            </a:r>
            <a:r>
              <a:rPr lang="en-US" sz="1700" dirty="0"/>
              <a:t>1</a:t>
            </a:r>
            <a:r>
              <a:rPr lang="en-US" sz="2800" dirty="0"/>
              <a:t>,M</a:t>
            </a:r>
            <a:r>
              <a:rPr lang="en-US" sz="1900" dirty="0"/>
              <a:t>2</a:t>
            </a:r>
            <a:r>
              <a:rPr lang="en-US" sz="2800" dirty="0"/>
              <a:t>,M</a:t>
            </a:r>
            <a:r>
              <a:rPr lang="en-US" sz="1900" dirty="0"/>
              <a:t>3</a:t>
            </a:r>
            <a:r>
              <a:rPr lang="en-US" sz="2800" dirty="0"/>
              <a:t>,M</a:t>
            </a:r>
            <a:r>
              <a:rPr lang="en-US" sz="1900" dirty="0"/>
              <a:t>4</a:t>
            </a:r>
            <a:r>
              <a:rPr lang="en-US" sz="2800" dirty="0"/>
              <a:t>,</a:t>
            </a:r>
          </a:p>
          <a:p>
            <a:pPr marL="0" indent="0">
              <a:buNone/>
            </a:pPr>
            <a:r>
              <a:rPr lang="en-US" sz="2800" b="1" dirty="0"/>
              <a:t>1.  Money supply(M1) or Narrow Money:  </a:t>
            </a:r>
            <a:r>
              <a:rPr lang="en-US" sz="2800" dirty="0"/>
              <a:t>M1 consists of</a:t>
            </a:r>
          </a:p>
          <a:p>
            <a:pPr marL="0" indent="0">
              <a:buNone/>
            </a:pPr>
            <a:r>
              <a:rPr lang="en-US" sz="2800" dirty="0"/>
              <a:t> </a:t>
            </a:r>
            <a:r>
              <a:rPr lang="en-US" sz="2800" dirty="0" err="1"/>
              <a:t>i</a:t>
            </a:r>
            <a:r>
              <a:rPr lang="en-US" sz="2800" dirty="0"/>
              <a:t>] Currency with the public which includes notes and coins </a:t>
            </a:r>
          </a:p>
          <a:p>
            <a:pPr marL="0" indent="0">
              <a:buNone/>
            </a:pPr>
            <a:r>
              <a:rPr lang="en-US" sz="2800" dirty="0"/>
              <a:t> ii] Demand deposits with commercial and co-operative banks, excluding inter-bank </a:t>
            </a:r>
            <a:r>
              <a:rPr lang="en-US" sz="2800" b="1" dirty="0"/>
              <a:t>deposits</a:t>
            </a:r>
            <a:r>
              <a:rPr lang="en-US" sz="2800" dirty="0"/>
              <a:t>, and</a:t>
            </a:r>
          </a:p>
          <a:p>
            <a:pPr marL="0" indent="0">
              <a:buNone/>
            </a:pPr>
            <a:r>
              <a:rPr lang="en-US" sz="2800" dirty="0"/>
              <a:t>iii) Other deposits with RBI which include current deposits of foreign central banks, financial institutions and quasi financial institutions.</a:t>
            </a:r>
          </a:p>
          <a:p>
            <a:pPr marL="0" indent="0">
              <a:buNone/>
            </a:pPr>
            <a:r>
              <a:rPr lang="en-US" sz="2800" dirty="0"/>
              <a:t>   M1=C+DD+OD</a:t>
            </a:r>
          </a:p>
          <a:p>
            <a:pPr marL="0" indent="0">
              <a:buNone/>
            </a:pPr>
            <a:r>
              <a:rPr lang="en-US" sz="2800" b="1" dirty="0"/>
              <a:t>2. Money Supply (M2): </a:t>
            </a:r>
            <a:r>
              <a:rPr lang="en-US" sz="2800" dirty="0"/>
              <a:t>M</a:t>
            </a:r>
            <a:r>
              <a:rPr lang="en-US" sz="2400" dirty="0"/>
              <a:t>2  </a:t>
            </a:r>
            <a:r>
              <a:rPr lang="en-US" sz="2800" dirty="0"/>
              <a:t>is a broader concept of money supply. In addition to M1 the concept of money supply include saving deposits with post office.       </a:t>
            </a:r>
          </a:p>
        </p:txBody>
      </p:sp>
    </p:spTree>
    <p:extLst>
      <p:ext uri="{BB962C8B-B14F-4D97-AF65-F5344CB8AC3E}">
        <p14:creationId xmlns:p14="http://schemas.microsoft.com/office/powerpoint/2010/main" val="3567978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08911" cy="6048672"/>
          </a:xfrm>
        </p:spPr>
        <p:txBody>
          <a:bodyPr>
            <a:normAutofit/>
          </a:bodyPr>
          <a:lstStyle/>
          <a:p>
            <a:pPr marL="0" indent="0">
              <a:buNone/>
            </a:pPr>
            <a:r>
              <a:rPr lang="en-US" sz="2800" b="1" dirty="0"/>
              <a:t>3.   Money Supply (M3):</a:t>
            </a:r>
            <a:r>
              <a:rPr lang="en-US" sz="2800" dirty="0"/>
              <a:t> M3 is a broader concept, It consists of M1,plus  time deposits with the commercial banks and co-operative banks.</a:t>
            </a:r>
          </a:p>
          <a:p>
            <a:pPr marL="0" indent="0">
              <a:buNone/>
            </a:pPr>
            <a:r>
              <a:rPr lang="en-US" sz="2800" dirty="0"/>
              <a:t> M3=MI +time deposits with the banks.</a:t>
            </a:r>
          </a:p>
          <a:p>
            <a:pPr marL="514350" indent="-514350">
              <a:buAutoNum type="arabicPeriod" startAt="4"/>
            </a:pPr>
            <a:r>
              <a:rPr lang="en-US" sz="2800" b="1" dirty="0"/>
              <a:t>Money supply (M4): </a:t>
            </a:r>
            <a:r>
              <a:rPr lang="en-US" sz="2800" dirty="0"/>
              <a:t>The money supply M4 consists of  M3, plus total deposits of the post office. This is the broadest measure of the money supply.</a:t>
            </a:r>
          </a:p>
          <a:p>
            <a:pPr marL="0" indent="0">
              <a:buNone/>
            </a:pPr>
            <a:r>
              <a:rPr lang="en-US" sz="2800" dirty="0"/>
              <a:t>   M4=m3+total deposits with post office.</a:t>
            </a:r>
          </a:p>
        </p:txBody>
      </p:sp>
    </p:spTree>
    <p:extLst>
      <p:ext uri="{BB962C8B-B14F-4D97-AF65-F5344CB8AC3E}">
        <p14:creationId xmlns:p14="http://schemas.microsoft.com/office/powerpoint/2010/main" val="3049461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607" y="260648"/>
            <a:ext cx="8066857" cy="6336704"/>
          </a:xfrm>
        </p:spPr>
        <p:txBody>
          <a:bodyPr>
            <a:normAutofit fontScale="92500" lnSpcReduction="10000"/>
          </a:bodyPr>
          <a:lstStyle/>
          <a:p>
            <a:pPr marL="0" indent="0" algn="ctr">
              <a:buNone/>
            </a:pPr>
            <a:r>
              <a:rPr lang="en-US" sz="2800" b="1" dirty="0"/>
              <a:t>Determinants of Money Supply:</a:t>
            </a:r>
          </a:p>
          <a:p>
            <a:pPr marL="514350" indent="-514350">
              <a:buAutoNum type="arabicPeriod"/>
            </a:pPr>
            <a:r>
              <a:rPr lang="en-US" sz="2800" b="1" dirty="0"/>
              <a:t>Monetary Base:</a:t>
            </a:r>
          </a:p>
          <a:p>
            <a:pPr marL="0" indent="0">
              <a:buNone/>
            </a:pPr>
            <a:r>
              <a:rPr lang="en-US" sz="2800" dirty="0"/>
              <a:t>     Magnitude of monetary base is a important determinant of the size of money supply. Monetary base refers to the group of assets which empowers the central bank to issue currency from time to time. The monetary base includes monetary gold stock, reserve assets ( government securities, bonds and bullion </a:t>
            </a:r>
            <a:r>
              <a:rPr lang="en-US" sz="2800" dirty="0" err="1"/>
              <a:t>etc</a:t>
            </a:r>
            <a:r>
              <a:rPr lang="en-US" sz="2800" dirty="0"/>
              <a:t> with the central bank) </a:t>
            </a:r>
          </a:p>
          <a:p>
            <a:pPr marL="0" indent="0">
              <a:buNone/>
            </a:pPr>
            <a:r>
              <a:rPr lang="en-US" sz="2800" dirty="0"/>
              <a:t>2. </a:t>
            </a:r>
            <a:r>
              <a:rPr lang="en-US" sz="2800" b="1" dirty="0"/>
              <a:t>Public Desire to hold Currency and Deposits:</a:t>
            </a:r>
          </a:p>
          <a:p>
            <a:pPr marL="0" indent="0">
              <a:buNone/>
            </a:pPr>
            <a:r>
              <a:rPr lang="en-US" sz="2800" dirty="0"/>
              <a:t>   People’s desire to hold cash and demand deposits in banks also determines the money supply. If people are in the habit of keeping less in cash and more in deposits with the commercial banks, the money supply will be large. Because, It helps the banks to create more money with larger deposits.    </a:t>
            </a:r>
          </a:p>
        </p:txBody>
      </p:sp>
    </p:spTree>
    <p:extLst>
      <p:ext uri="{BB962C8B-B14F-4D97-AF65-F5344CB8AC3E}">
        <p14:creationId xmlns:p14="http://schemas.microsoft.com/office/powerpoint/2010/main" val="88554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US" sz="2400" b="1" dirty="0"/>
              <a:t>Functions of Money:</a:t>
            </a:r>
          </a:p>
          <a:p>
            <a:pPr marL="0" indent="0">
              <a:buNone/>
            </a:pPr>
            <a:r>
              <a:rPr lang="en-US" sz="2400" b="1" dirty="0"/>
              <a:t>A. Primary Functions:</a:t>
            </a:r>
          </a:p>
          <a:p>
            <a:pPr marL="0" indent="0">
              <a:buNone/>
            </a:pPr>
            <a:r>
              <a:rPr lang="en-US" sz="2400" b="1" dirty="0"/>
              <a:t>1. Medium of Exchange</a:t>
            </a:r>
            <a:r>
              <a:rPr lang="en-US" sz="2400" dirty="0"/>
              <a:t>:</a:t>
            </a:r>
          </a:p>
          <a:p>
            <a:pPr marL="0" indent="0">
              <a:buNone/>
            </a:pPr>
            <a:r>
              <a:rPr lang="en-US" sz="2400" dirty="0"/>
              <a:t>     Money serve as medium of exchange or medium of payments. Money is used as a medium through which people exchange their goods and services. It facilitates buying and selling of goods and services</a:t>
            </a:r>
          </a:p>
          <a:p>
            <a:pPr marL="0" indent="0">
              <a:buNone/>
            </a:pPr>
            <a:r>
              <a:rPr lang="en-US" sz="2400" dirty="0"/>
              <a:t>2. Measure of Value:</a:t>
            </a:r>
          </a:p>
          <a:p>
            <a:pPr marL="0" indent="0">
              <a:buNone/>
            </a:pPr>
            <a:r>
              <a:rPr lang="en-US" sz="2400" dirty="0"/>
              <a:t>    Money is used in measuring the value of different kinds of goods and services. With the help of money, it is easy to compare the relative values of commodities and services. The value of all goods and services is expressed in terms of money is called price.</a:t>
            </a:r>
          </a:p>
          <a:p>
            <a:pPr marL="0" indent="0">
              <a:buNone/>
            </a:pPr>
            <a:endParaRPr lang="en-IN" dirty="0"/>
          </a:p>
        </p:txBody>
      </p:sp>
    </p:spTree>
    <p:extLst>
      <p:ext uri="{BB962C8B-B14F-4D97-AF65-F5344CB8AC3E}">
        <p14:creationId xmlns:p14="http://schemas.microsoft.com/office/powerpoint/2010/main" val="2671709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624736"/>
          </a:xfrm>
        </p:spPr>
        <p:txBody>
          <a:bodyPr>
            <a:normAutofit/>
          </a:bodyPr>
          <a:lstStyle/>
          <a:p>
            <a:pPr marL="0" indent="0">
              <a:buNone/>
            </a:pPr>
            <a:r>
              <a:rPr lang="en-US" sz="2800" b="1" dirty="0"/>
              <a:t>3. Cash Reserve Ratio:</a:t>
            </a:r>
          </a:p>
          <a:p>
            <a:pPr marL="0" indent="0">
              <a:buNone/>
            </a:pPr>
            <a:r>
              <a:rPr lang="en-US" sz="2800" dirty="0"/>
              <a:t>   Cash reserve ratio is also an important determinant of the money supply. An increase in the required reserve ratio  reduces the supply of money and a decrease in required reserve ratio increases the money supply.</a:t>
            </a:r>
          </a:p>
          <a:p>
            <a:pPr marL="0" indent="0">
              <a:buNone/>
            </a:pPr>
            <a:r>
              <a:rPr lang="en-US" sz="2800" b="1" dirty="0"/>
              <a:t>4. Government’s budgetary policy:</a:t>
            </a:r>
          </a:p>
          <a:p>
            <a:pPr marL="0" indent="0">
              <a:buNone/>
            </a:pPr>
            <a:r>
              <a:rPr lang="en-US" sz="2800" dirty="0"/>
              <a:t>   A budget deficit is an important source of expansion of money supply in the economy. When the government expenditure exceeds public revenue, the fiscal gap is filled by either by public borrowing or borrowing from the central bank. It leads to increase in money supply.   </a:t>
            </a:r>
            <a:endParaRPr lang="en-IN" sz="2800" dirty="0"/>
          </a:p>
        </p:txBody>
      </p:sp>
    </p:spTree>
    <p:extLst>
      <p:ext uri="{BB962C8B-B14F-4D97-AF65-F5344CB8AC3E}">
        <p14:creationId xmlns:p14="http://schemas.microsoft.com/office/powerpoint/2010/main" val="472283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568951" cy="6624736"/>
          </a:xfrm>
        </p:spPr>
        <p:txBody>
          <a:bodyPr>
            <a:normAutofit/>
          </a:bodyPr>
          <a:lstStyle/>
          <a:p>
            <a:pPr marL="0" indent="0">
              <a:buNone/>
            </a:pPr>
            <a:r>
              <a:rPr lang="en-US" sz="2400" b="1" dirty="0"/>
              <a:t>5. Currency Ratio:</a:t>
            </a:r>
          </a:p>
          <a:p>
            <a:pPr marL="0" indent="0">
              <a:buNone/>
            </a:pPr>
            <a:r>
              <a:rPr lang="en-US" sz="2400" dirty="0"/>
              <a:t>    Currency ratio ( c ) is the ratio of currency demand to the demand deposits. As long as the ‘r’ ratio is less than unity, and an increase in the ‘c’ ratio, must reduce the multiplier.</a:t>
            </a:r>
          </a:p>
          <a:p>
            <a:pPr marL="0" indent="0">
              <a:buNone/>
            </a:pPr>
            <a:r>
              <a:rPr lang="en-US" sz="2400" dirty="0"/>
              <a:t> Symbolically,    C=C/DD </a:t>
            </a:r>
          </a:p>
          <a:p>
            <a:pPr marL="0" indent="0">
              <a:buNone/>
            </a:pPr>
            <a:r>
              <a:rPr lang="en-US" sz="2400" dirty="0"/>
              <a:t>Where c is the public’s demand for currency and DD is demand deposits.</a:t>
            </a:r>
          </a:p>
          <a:p>
            <a:pPr marL="0" indent="0">
              <a:buNone/>
            </a:pPr>
            <a:r>
              <a:rPr lang="en-US" sz="2400" b="1" dirty="0"/>
              <a:t>6. Time-Deposit Ratio. ( t )</a:t>
            </a:r>
          </a:p>
          <a:p>
            <a:pPr marL="0" indent="0">
              <a:buNone/>
            </a:pPr>
            <a:r>
              <a:rPr lang="en-US" sz="2400" dirty="0"/>
              <a:t>   It is the ratio of time deposits to the demand deposits. It has a negative effect on the money muliplier (m). A rise in t reduces m and thereby the supply of money decreases.</a:t>
            </a:r>
          </a:p>
          <a:p>
            <a:pPr marL="457200" indent="-457200">
              <a:buAutoNum type="arabicPeriod" startAt="7"/>
            </a:pPr>
            <a:r>
              <a:rPr lang="en-US" sz="2400" b="1" dirty="0"/>
              <a:t>Value of Money: </a:t>
            </a:r>
          </a:p>
          <a:p>
            <a:pPr marL="0" indent="0">
              <a:buNone/>
            </a:pPr>
            <a:r>
              <a:rPr lang="en-US" sz="2400" dirty="0"/>
              <a:t>   The value of money ( 1/p] is measured  in terms of other goods and services.  It has a positive influence on the monetary base ( B ) and thus influences the money stock.</a:t>
            </a:r>
            <a:endParaRPr lang="en-IN" sz="2400" dirty="0"/>
          </a:p>
        </p:txBody>
      </p:sp>
    </p:spTree>
    <p:extLst>
      <p:ext uri="{BB962C8B-B14F-4D97-AF65-F5344CB8AC3E}">
        <p14:creationId xmlns:p14="http://schemas.microsoft.com/office/powerpoint/2010/main" val="1477337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7" cy="6408712"/>
          </a:xfrm>
        </p:spPr>
        <p:txBody>
          <a:bodyPr>
            <a:normAutofit fontScale="92500"/>
          </a:bodyPr>
          <a:lstStyle/>
          <a:p>
            <a:pPr marL="0" indent="0">
              <a:buNone/>
            </a:pPr>
            <a:r>
              <a:rPr lang="en-US" sz="2400" b="1" dirty="0"/>
              <a:t>8. Real Income:</a:t>
            </a:r>
          </a:p>
          <a:p>
            <a:pPr marL="0" indent="0">
              <a:buNone/>
            </a:pPr>
            <a:r>
              <a:rPr lang="en-US" sz="2400" dirty="0"/>
              <a:t>    Real income has a positive influence on the money multiplier which again influences the money supply. An increase in real income tends to increase the money multiplier and thus increases the money supply.</a:t>
            </a:r>
          </a:p>
          <a:p>
            <a:pPr marL="0" indent="0">
              <a:buNone/>
            </a:pPr>
            <a:r>
              <a:rPr lang="en-US" sz="2400" b="1" dirty="0"/>
              <a:t>9. Interest Rate:</a:t>
            </a:r>
          </a:p>
          <a:p>
            <a:pPr marL="0" indent="0">
              <a:buNone/>
            </a:pPr>
            <a:r>
              <a:rPr lang="en-US" sz="2400" dirty="0"/>
              <a:t>    The money multiplier is also influenced by the interest rate which again influences the money supply. An increase in the interest rate will reduce the reserve ratio, which increases the money multiplier and hence increase the money supply.</a:t>
            </a:r>
          </a:p>
          <a:p>
            <a:pPr marL="0" indent="0">
              <a:buNone/>
            </a:pPr>
            <a:r>
              <a:rPr lang="en-US" sz="2400" b="1" dirty="0"/>
              <a:t>10. Monetary Policy:</a:t>
            </a:r>
          </a:p>
          <a:p>
            <a:pPr marL="0" indent="0">
              <a:buNone/>
            </a:pPr>
            <a:r>
              <a:rPr lang="en-US" sz="2400" dirty="0"/>
              <a:t>   The money multiplier is influenced by the monetary policy of the country which again Influences  the money supply. An increase in the reserve ratio will reduce the money multiplier and thus reduce the money supply. A decrease in the reserve ratio will increase the money multiplier and thus increase the money supply.</a:t>
            </a:r>
            <a:endParaRPr lang="en-IN" sz="2400" dirty="0"/>
          </a:p>
        </p:txBody>
      </p:sp>
    </p:spTree>
    <p:extLst>
      <p:ext uri="{BB962C8B-B14F-4D97-AF65-F5344CB8AC3E}">
        <p14:creationId xmlns:p14="http://schemas.microsoft.com/office/powerpoint/2010/main" val="2633059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2000" b="1" dirty="0"/>
              <a:t> </a:t>
            </a:r>
            <a:r>
              <a:rPr lang="en-US" sz="2800" b="1" dirty="0"/>
              <a:t>High powered money (H) or Reserved money </a:t>
            </a:r>
            <a:r>
              <a:rPr lang="en-US" sz="2800" dirty="0"/>
              <a:t>:</a:t>
            </a:r>
          </a:p>
          <a:p>
            <a:pPr marL="0" indent="0">
              <a:buNone/>
            </a:pPr>
            <a:r>
              <a:rPr lang="en-US" sz="2400" dirty="0"/>
              <a:t>   High powered money or powerful money refer to the money produced by monetary authority of a country . It is the sum of commercial bank reserves and currency notes and coins held by the public. </a:t>
            </a:r>
          </a:p>
          <a:p>
            <a:pPr marL="0" indent="0">
              <a:buNone/>
            </a:pPr>
            <a:r>
              <a:rPr lang="en-US" sz="2400" dirty="0"/>
              <a:t>Following are the important component which determine high power money </a:t>
            </a:r>
          </a:p>
          <a:p>
            <a:pPr marL="457200" indent="-457200">
              <a:buAutoNum type="arabicPeriod"/>
            </a:pPr>
            <a:r>
              <a:rPr lang="en-US" sz="2400" dirty="0"/>
              <a:t>Currency with the public </a:t>
            </a:r>
          </a:p>
          <a:p>
            <a:pPr marL="457200" indent="-457200">
              <a:buAutoNum type="arabicPeriod"/>
            </a:pPr>
            <a:r>
              <a:rPr lang="en-US" sz="2400" dirty="0"/>
              <a:t>Other deposits with central bank of the country </a:t>
            </a:r>
          </a:p>
          <a:p>
            <a:pPr marL="457200" indent="-457200">
              <a:buAutoNum type="arabicPeriod"/>
            </a:pPr>
            <a:r>
              <a:rPr lang="en-US" sz="2400" dirty="0"/>
              <a:t>Cash with banks </a:t>
            </a:r>
          </a:p>
          <a:p>
            <a:pPr marL="457200" indent="-457200">
              <a:buAutoNum type="arabicPeriod"/>
            </a:pPr>
            <a:r>
              <a:rPr lang="en-US" sz="2400" dirty="0"/>
              <a:t>Banker deposits with the central bank of the country</a:t>
            </a:r>
          </a:p>
          <a:p>
            <a:pPr marL="0" indent="0">
              <a:buNone/>
            </a:pPr>
            <a:r>
              <a:rPr lang="en-US" sz="2400" dirty="0"/>
              <a:t>      Thus , high power money: H= C+RR+ER</a:t>
            </a:r>
          </a:p>
          <a:p>
            <a:pPr marL="0" indent="0">
              <a:buNone/>
            </a:pPr>
            <a:r>
              <a:rPr lang="en-US" sz="2400" dirty="0"/>
              <a:t>      Where,</a:t>
            </a:r>
          </a:p>
          <a:p>
            <a:r>
              <a:rPr lang="en-US" sz="2400" dirty="0"/>
              <a:t>    C represents the currency</a:t>
            </a:r>
          </a:p>
          <a:p>
            <a:r>
              <a:rPr lang="en-US" sz="2400" dirty="0"/>
              <a:t>    RR the required reserve and </a:t>
            </a:r>
          </a:p>
          <a:p>
            <a:r>
              <a:rPr lang="en-US" sz="2400" dirty="0"/>
              <a:t>    ER is the excess reserves   </a:t>
            </a:r>
            <a:endParaRPr lang="en-IN" sz="2400" dirty="0"/>
          </a:p>
        </p:txBody>
      </p:sp>
    </p:spTree>
    <p:extLst>
      <p:ext uri="{BB962C8B-B14F-4D97-AF65-F5344CB8AC3E}">
        <p14:creationId xmlns:p14="http://schemas.microsoft.com/office/powerpoint/2010/main" val="3600816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84" y="-23124"/>
            <a:ext cx="9144000" cy="6858000"/>
          </a:xfrm>
        </p:spPr>
        <p:txBody>
          <a:bodyPr>
            <a:normAutofit fontScale="92500" lnSpcReduction="20000"/>
          </a:bodyPr>
          <a:lstStyle/>
          <a:p>
            <a:pPr marL="0" indent="0">
              <a:buNone/>
            </a:pPr>
            <a:r>
              <a:rPr lang="en-US" sz="3200" b="1" dirty="0"/>
              <a:t>   Sources of High Powered Money </a:t>
            </a:r>
          </a:p>
          <a:p>
            <a:pPr marL="0" indent="0">
              <a:buNone/>
            </a:pPr>
            <a:r>
              <a:rPr lang="en-US" sz="2400" b="1" dirty="0"/>
              <a:t>1. Claims of Reserve Bank of India.</a:t>
            </a:r>
          </a:p>
          <a:p>
            <a:pPr marL="0" indent="0">
              <a:buNone/>
            </a:pPr>
            <a:r>
              <a:rPr lang="en-US" sz="2400" dirty="0"/>
              <a:t>     Reserve Bank also provides loans to the government. This loan is in the form of investment in government securities by the Reserve bank. It is also a source of High powered money.</a:t>
            </a:r>
          </a:p>
          <a:p>
            <a:pPr marL="0" indent="0">
              <a:buNone/>
            </a:pPr>
            <a:r>
              <a:rPr lang="en-US" sz="2400" b="1" dirty="0"/>
              <a:t>2. Net Foreign Exchange Assets of the Reserve Bank:</a:t>
            </a:r>
          </a:p>
          <a:p>
            <a:pPr marL="0" indent="0">
              <a:buNone/>
            </a:pPr>
            <a:r>
              <a:rPr lang="en-US" sz="2400" dirty="0"/>
              <a:t>    When Reserve Bank purchases Foreign securities by paying the money of the country, then the quantity of foreign exchange increases which in turn increase high powered money. </a:t>
            </a:r>
          </a:p>
          <a:p>
            <a:pPr marL="0" indent="0">
              <a:buNone/>
            </a:pPr>
            <a:r>
              <a:rPr lang="en-US" sz="2400" b="1" dirty="0"/>
              <a:t>3.Government's Currency Liabilities to the Public.</a:t>
            </a:r>
          </a:p>
          <a:p>
            <a:pPr marL="0" indent="0">
              <a:buNone/>
            </a:pPr>
            <a:r>
              <a:rPr lang="en-US" sz="2400" dirty="0"/>
              <a:t>    Finance Ministry of the Indian Government is responsible for printing one rupee note and also for coinage. Thus the quantity of high powered money will also increase.</a:t>
            </a:r>
          </a:p>
          <a:p>
            <a:pPr marL="0" indent="0">
              <a:buNone/>
            </a:pPr>
            <a:r>
              <a:rPr lang="en-US" sz="2400" b="1" dirty="0"/>
              <a:t>4. Net Non- Monetary liabilities of Reserve Bank:</a:t>
            </a:r>
          </a:p>
          <a:p>
            <a:pPr marL="0" indent="0">
              <a:buNone/>
            </a:pPr>
            <a:r>
              <a:rPr lang="en-US" sz="2400" dirty="0"/>
              <a:t>    It is in the form of capital introduced in the national fund and statutory fund. Its main items are Paid up capital, Reserve Fund, Provided fund and Pension fund of the employees of the RBI. It is inversely proportional to high powered money.</a:t>
            </a:r>
          </a:p>
          <a:p>
            <a:pPr marL="0" indent="0">
              <a:buNone/>
            </a:pPr>
            <a:r>
              <a:rPr lang="en-US" sz="2400" dirty="0"/>
              <a:t>    </a:t>
            </a:r>
            <a:endParaRPr lang="en-IN" sz="2400" dirty="0"/>
          </a:p>
        </p:txBody>
      </p:sp>
    </p:spTree>
    <p:extLst>
      <p:ext uri="{BB962C8B-B14F-4D97-AF65-F5344CB8AC3E}">
        <p14:creationId xmlns:p14="http://schemas.microsoft.com/office/powerpoint/2010/main" val="2676180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84976" cy="6624736"/>
          </a:xfrm>
        </p:spPr>
        <p:txBody>
          <a:bodyPr>
            <a:normAutofit/>
          </a:bodyPr>
          <a:lstStyle/>
          <a:p>
            <a:pPr marL="0" indent="0">
              <a:buNone/>
            </a:pPr>
            <a:r>
              <a:rPr lang="en-US" sz="3200" b="1" dirty="0"/>
              <a:t>Money Multiplier: </a:t>
            </a:r>
          </a:p>
          <a:p>
            <a:pPr marL="0" indent="0">
              <a:buNone/>
            </a:pPr>
            <a:r>
              <a:rPr lang="en-US" sz="2000" dirty="0"/>
              <a:t>    It is the ratios of commercial bank money to central bank money.  It relates to the maximum amount of commercial bank money that can be created, given a certain amount of central bank money.</a:t>
            </a:r>
          </a:p>
          <a:p>
            <a:pPr marL="0" indent="0">
              <a:buNone/>
            </a:pPr>
            <a:r>
              <a:rPr lang="en-US" sz="2000" dirty="0"/>
              <a:t>    The money multiplier describes how an initial deposit leads to a greater increase in the total money supply. It is the ratio of decrease or increase in the money supply in relation to the decrease or increase in deposits.</a:t>
            </a:r>
          </a:p>
          <a:p>
            <a:pPr marL="0" indent="0">
              <a:buNone/>
            </a:pPr>
            <a:r>
              <a:rPr lang="en-US" sz="2000" dirty="0"/>
              <a:t>  Money multiplier =</a:t>
            </a:r>
            <a:r>
              <a:rPr lang="en-IN" sz="2000" dirty="0"/>
              <a:t> Change in total money supply ÷ change in     </a:t>
            </a:r>
          </a:p>
          <a:p>
            <a:pPr marL="0" indent="0">
              <a:buNone/>
            </a:pPr>
            <a:r>
              <a:rPr lang="en-IN" sz="2000" dirty="0"/>
              <a:t>                                the monetary base.</a:t>
            </a:r>
          </a:p>
          <a:p>
            <a:pPr marL="0" indent="0">
              <a:buNone/>
            </a:pPr>
            <a:r>
              <a:rPr lang="en-IN" sz="2000" dirty="0"/>
              <a:t>    Money multiplier is the amount of money generated by the banking system with a certain amount of their reserves. ( say 10% or ten rupees) </a:t>
            </a:r>
          </a:p>
          <a:p>
            <a:pPr marL="0" indent="0">
              <a:buNone/>
            </a:pPr>
            <a:r>
              <a:rPr lang="en-IN" sz="2000" dirty="0"/>
              <a:t>The amount of money generated here is determined by the reserve ratio.</a:t>
            </a:r>
          </a:p>
          <a:p>
            <a:pPr marL="0" indent="0">
              <a:buNone/>
            </a:pPr>
            <a:r>
              <a:rPr lang="en-IN" sz="2000" dirty="0"/>
              <a:t>        Money Multiplier=1 ÷ R</a:t>
            </a:r>
          </a:p>
          <a:p>
            <a:pPr marL="0" indent="0">
              <a:buNone/>
            </a:pPr>
            <a:r>
              <a:rPr lang="en-IN" sz="2000" dirty="0"/>
              <a:t>Thus, It is clear that, a higher reserve ratio  means a lower money multiplier and a lower reserve ratio means a higher </a:t>
            </a:r>
            <a:r>
              <a:rPr lang="en-IN" sz="2000"/>
              <a:t>money multiplier.</a:t>
            </a:r>
            <a:endParaRPr lang="en-IN" sz="2000" dirty="0"/>
          </a:p>
          <a:p>
            <a:pPr marL="0" indent="0">
              <a:buNone/>
            </a:pPr>
            <a:endParaRPr lang="en-IN" sz="2400" dirty="0"/>
          </a:p>
          <a:p>
            <a:pPr marL="0" indent="0">
              <a:buNone/>
            </a:pPr>
            <a:endParaRPr lang="en-US" sz="2400" dirty="0"/>
          </a:p>
        </p:txBody>
      </p:sp>
    </p:spTree>
    <p:extLst>
      <p:ext uri="{BB962C8B-B14F-4D97-AF65-F5344CB8AC3E}">
        <p14:creationId xmlns:p14="http://schemas.microsoft.com/office/powerpoint/2010/main" val="414517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6264696"/>
          </a:xfrm>
        </p:spPr>
        <p:txBody>
          <a:bodyPr>
            <a:normAutofit/>
          </a:bodyPr>
          <a:lstStyle/>
          <a:p>
            <a:pPr marL="0" indent="0">
              <a:buNone/>
            </a:pPr>
            <a:r>
              <a:rPr lang="en-IN" sz="2400" dirty="0"/>
              <a:t>B.</a:t>
            </a:r>
            <a:r>
              <a:rPr lang="en-IN" sz="2400" b="1" dirty="0"/>
              <a:t> Secondary Functions:</a:t>
            </a:r>
          </a:p>
          <a:p>
            <a:pPr marL="0" indent="0">
              <a:buNone/>
            </a:pPr>
            <a:r>
              <a:rPr lang="en-IN" sz="2400" b="1" dirty="0"/>
              <a:t>1. Standard of Deferred Payments:</a:t>
            </a:r>
          </a:p>
          <a:p>
            <a:pPr marL="0" indent="0">
              <a:buNone/>
            </a:pPr>
            <a:r>
              <a:rPr lang="en-IN" sz="2400" dirty="0"/>
              <a:t>      In a money economy, we can buy goods and services without making immediate payments. Payments could be made at a future date. Money is very useful for lending and borrowing. Money enables traders to deal on credit basis.</a:t>
            </a:r>
          </a:p>
          <a:p>
            <a:pPr marL="0" indent="0">
              <a:buNone/>
            </a:pPr>
            <a:r>
              <a:rPr lang="en-IN" sz="2400" dirty="0"/>
              <a:t>2. Store of Value:</a:t>
            </a:r>
          </a:p>
          <a:p>
            <a:pPr marL="0" indent="0">
              <a:buNone/>
            </a:pPr>
            <a:r>
              <a:rPr lang="en-IN" sz="2400" dirty="0"/>
              <a:t>    Goods cannot be stored for a long time. Hence, money helps to store the surplus income or wealth in the form of money for long duration. Thus, it enables savings and capital formation takes place</a:t>
            </a:r>
            <a:r>
              <a:rPr lang="en-IN" dirty="0"/>
              <a:t>.</a:t>
            </a:r>
          </a:p>
        </p:txBody>
      </p:sp>
    </p:spTree>
    <p:extLst>
      <p:ext uri="{BB962C8B-B14F-4D97-AF65-F5344CB8AC3E}">
        <p14:creationId xmlns:p14="http://schemas.microsoft.com/office/powerpoint/2010/main" val="40359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364" y="296652"/>
            <a:ext cx="8363272" cy="6264696"/>
          </a:xfrm>
        </p:spPr>
        <p:txBody>
          <a:bodyPr>
            <a:normAutofit/>
          </a:bodyPr>
          <a:lstStyle/>
          <a:p>
            <a:pPr marL="0" indent="0">
              <a:buNone/>
            </a:pPr>
            <a:r>
              <a:rPr lang="en-IN" sz="2400" dirty="0"/>
              <a:t>3. </a:t>
            </a:r>
            <a:r>
              <a:rPr lang="en-IN" sz="2400" b="1" dirty="0"/>
              <a:t>Transfer of value</a:t>
            </a:r>
            <a:r>
              <a:rPr lang="en-IN" sz="2400" dirty="0"/>
              <a:t>:</a:t>
            </a:r>
          </a:p>
          <a:p>
            <a:pPr marL="0" indent="0">
              <a:buNone/>
            </a:pPr>
            <a:r>
              <a:rPr lang="en-IN" sz="2400" dirty="0"/>
              <a:t>     Money facilitates the transfer of the value of anything from one place to another and from one person to another. Since money possesses the quality of general acceptability, a person can sell his property or assets at one place and buy new property or assets at another place.</a:t>
            </a:r>
          </a:p>
          <a:p>
            <a:pPr marL="0" indent="0">
              <a:buNone/>
            </a:pPr>
            <a:r>
              <a:rPr lang="en-IN" sz="2400" dirty="0"/>
              <a:t>C</a:t>
            </a:r>
            <a:r>
              <a:rPr lang="en-IN" sz="2400" b="1" dirty="0"/>
              <a:t>. Contingent Functions</a:t>
            </a:r>
            <a:r>
              <a:rPr lang="en-IN" sz="2400" dirty="0"/>
              <a:t>:</a:t>
            </a:r>
          </a:p>
          <a:p>
            <a:pPr marL="0" indent="0">
              <a:buNone/>
            </a:pPr>
            <a:r>
              <a:rPr lang="en-US" sz="2400" b="1" dirty="0"/>
              <a:t>1.  Distribution of national Income</a:t>
            </a:r>
            <a:r>
              <a:rPr lang="en-US" sz="2400" dirty="0"/>
              <a:t>:</a:t>
            </a:r>
          </a:p>
          <a:p>
            <a:pPr marL="0" indent="0">
              <a:buNone/>
            </a:pPr>
            <a:r>
              <a:rPr lang="en-US" sz="2400" dirty="0"/>
              <a:t>     Money helps in measuring the contribution of various factors of production and thus facilitates the distribution of income. Rewards of each factors of production in the form of wages, rent, interest and profit are determined and paid in terms of money.</a:t>
            </a:r>
            <a:endParaRPr lang="en-IN" sz="2400" dirty="0"/>
          </a:p>
          <a:p>
            <a:pPr marL="0" indent="0">
              <a:buNone/>
            </a:pPr>
            <a:endParaRPr lang="en-IN" dirty="0"/>
          </a:p>
        </p:txBody>
      </p:sp>
    </p:spTree>
    <p:extLst>
      <p:ext uri="{BB962C8B-B14F-4D97-AF65-F5344CB8AC3E}">
        <p14:creationId xmlns:p14="http://schemas.microsoft.com/office/powerpoint/2010/main" val="423304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63272" cy="6336704"/>
          </a:xfrm>
        </p:spPr>
        <p:txBody>
          <a:bodyPr>
            <a:normAutofit/>
          </a:bodyPr>
          <a:lstStyle/>
          <a:p>
            <a:pPr marL="0" indent="0">
              <a:buNone/>
            </a:pPr>
            <a:r>
              <a:rPr lang="en-US" sz="2400" dirty="0"/>
              <a:t>2</a:t>
            </a:r>
            <a:r>
              <a:rPr lang="en-US" sz="2400" b="1" dirty="0"/>
              <a:t>. </a:t>
            </a:r>
            <a:r>
              <a:rPr lang="en-US" sz="2400" b="1" dirty="0" err="1"/>
              <a:t>Maximisation</a:t>
            </a:r>
            <a:r>
              <a:rPr lang="en-US" sz="2400" b="1" dirty="0"/>
              <a:t> of Satisfaction</a:t>
            </a:r>
            <a:r>
              <a:rPr lang="en-US" sz="2400" dirty="0"/>
              <a:t>.</a:t>
            </a:r>
          </a:p>
          <a:p>
            <a:pPr marL="0" indent="0">
              <a:buNone/>
            </a:pPr>
            <a:r>
              <a:rPr lang="en-US" sz="2400" dirty="0"/>
              <a:t>    Money helps consumer and producer to </a:t>
            </a:r>
            <a:r>
              <a:rPr lang="en-US" sz="2400" dirty="0" err="1"/>
              <a:t>maximise</a:t>
            </a:r>
            <a:r>
              <a:rPr lang="en-US" sz="2400" dirty="0"/>
              <a:t> their satisfaction. It is only through proper allocation of income that consumer can equalize  satisfaction from expenditure on different goods.</a:t>
            </a:r>
          </a:p>
          <a:p>
            <a:pPr marL="0" indent="0">
              <a:buNone/>
            </a:pPr>
            <a:r>
              <a:rPr lang="en-US" sz="2400" dirty="0"/>
              <a:t>   With the help of money, producers can </a:t>
            </a:r>
            <a:r>
              <a:rPr lang="en-US" sz="2400" dirty="0" err="1"/>
              <a:t>eqalise</a:t>
            </a:r>
            <a:r>
              <a:rPr lang="en-US" sz="2400" dirty="0"/>
              <a:t> the factor prices on the basis of marginal productivity of factors.</a:t>
            </a:r>
          </a:p>
          <a:p>
            <a:pPr marL="0" indent="0">
              <a:buNone/>
            </a:pPr>
            <a:r>
              <a:rPr lang="en-US" sz="2400" dirty="0"/>
              <a:t>3. </a:t>
            </a:r>
            <a:r>
              <a:rPr lang="en-US" sz="2400" b="1" dirty="0"/>
              <a:t>Basis of Credit</a:t>
            </a:r>
            <a:r>
              <a:rPr lang="en-US" sz="2400" dirty="0"/>
              <a:t>:</a:t>
            </a:r>
          </a:p>
          <a:p>
            <a:pPr marL="0" indent="0">
              <a:buNone/>
            </a:pPr>
            <a:r>
              <a:rPr lang="en-US" sz="2400" dirty="0"/>
              <a:t>    Modern economy is based on credit system. The credit structure depends entirely upon the base of money. The volume and supply of credit is linked with the volume and supply.</a:t>
            </a:r>
          </a:p>
          <a:p>
            <a:pPr marL="0" indent="0">
              <a:buNone/>
            </a:pPr>
            <a:r>
              <a:rPr lang="en-US" sz="2400" dirty="0"/>
              <a:t>      </a:t>
            </a:r>
          </a:p>
          <a:p>
            <a:pPr marL="0" indent="0">
              <a:buNone/>
            </a:pPr>
            <a:endParaRPr lang="en-IN" dirty="0"/>
          </a:p>
        </p:txBody>
      </p:sp>
    </p:spTree>
    <p:extLst>
      <p:ext uri="{BB962C8B-B14F-4D97-AF65-F5344CB8AC3E}">
        <p14:creationId xmlns:p14="http://schemas.microsoft.com/office/powerpoint/2010/main" val="282580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63272" cy="6048672"/>
          </a:xfrm>
        </p:spPr>
        <p:txBody>
          <a:bodyPr>
            <a:normAutofit/>
          </a:bodyPr>
          <a:lstStyle/>
          <a:p>
            <a:pPr marL="0" indent="0">
              <a:buNone/>
            </a:pPr>
            <a:r>
              <a:rPr lang="en-US" sz="2400" dirty="0"/>
              <a:t>4. </a:t>
            </a:r>
            <a:r>
              <a:rPr lang="en-US" sz="2400" b="1" u="sng" dirty="0"/>
              <a:t>Imparts liquidity and Uniformity to wealth</a:t>
            </a:r>
            <a:r>
              <a:rPr lang="en-US" sz="2400" dirty="0"/>
              <a:t>.</a:t>
            </a:r>
          </a:p>
          <a:p>
            <a:pPr marL="0" indent="0">
              <a:buNone/>
            </a:pPr>
            <a:r>
              <a:rPr lang="en-US" sz="2400" dirty="0"/>
              <a:t>    All forms wealth of can be converted into money. Thus, money gives liquidity to various forms of wealth. Hence money imparts uniformity to wealth.</a:t>
            </a:r>
          </a:p>
          <a:p>
            <a:pPr marL="0" indent="0">
              <a:buNone/>
            </a:pPr>
            <a:r>
              <a:rPr lang="en-US" sz="2400" dirty="0"/>
              <a:t>            </a:t>
            </a:r>
          </a:p>
          <a:p>
            <a:pPr marL="0" indent="0">
              <a:buNone/>
            </a:pPr>
            <a:r>
              <a:rPr lang="en-US" sz="2400" dirty="0"/>
              <a:t>                ************************   </a:t>
            </a:r>
          </a:p>
        </p:txBody>
      </p:sp>
    </p:spTree>
    <p:extLst>
      <p:ext uri="{BB962C8B-B14F-4D97-AF65-F5344CB8AC3E}">
        <p14:creationId xmlns:p14="http://schemas.microsoft.com/office/powerpoint/2010/main" val="88345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32656"/>
            <a:ext cx="8712968" cy="6264696"/>
          </a:xfrm>
        </p:spPr>
        <p:txBody>
          <a:bodyPr>
            <a:normAutofit lnSpcReduction="10000"/>
          </a:bodyPr>
          <a:lstStyle/>
          <a:p>
            <a:pPr algn="ctr"/>
            <a:r>
              <a:rPr lang="en-IN" sz="3600" b="1" dirty="0"/>
              <a:t>Classification of Money</a:t>
            </a:r>
          </a:p>
          <a:p>
            <a:pPr algn="l"/>
            <a:r>
              <a:rPr lang="en-IN" sz="2800" b="1" dirty="0"/>
              <a:t>1.On the basis of Nature: </a:t>
            </a:r>
          </a:p>
          <a:p>
            <a:pPr algn="l"/>
            <a:r>
              <a:rPr lang="en-IN" sz="2800" dirty="0"/>
              <a:t>   J. M. Keynes has classified money into two kinds.</a:t>
            </a:r>
          </a:p>
          <a:p>
            <a:pPr marL="514350" indent="-514350" algn="l">
              <a:buAutoNum type="alphaLcPeriod"/>
            </a:pPr>
            <a:r>
              <a:rPr lang="en-IN" sz="2800" b="1" dirty="0"/>
              <a:t>Actual Money.</a:t>
            </a:r>
          </a:p>
          <a:p>
            <a:pPr algn="l"/>
            <a:r>
              <a:rPr lang="en-IN" sz="2800" dirty="0"/>
              <a:t>     It is the money which circulates as a medium of exchange. This money is used to buy and sell goods and services. For example, in India  rupee constitutes actual money.</a:t>
            </a:r>
          </a:p>
          <a:p>
            <a:pPr algn="l"/>
            <a:r>
              <a:rPr lang="en-IN" sz="2800" b="1" dirty="0"/>
              <a:t>b. Money of Account.</a:t>
            </a:r>
          </a:p>
          <a:p>
            <a:pPr algn="l"/>
            <a:r>
              <a:rPr lang="en-IN" sz="2800" dirty="0"/>
              <a:t>     It is the form of money in which the accounts are maintained and the value is measured. Thus, money on account is the description or title. For example, rupee in India, dollar in USA etc.</a:t>
            </a:r>
          </a:p>
        </p:txBody>
      </p:sp>
    </p:spTree>
    <p:extLst>
      <p:ext uri="{BB962C8B-B14F-4D97-AF65-F5344CB8AC3E}">
        <p14:creationId xmlns:p14="http://schemas.microsoft.com/office/powerpoint/2010/main" val="336564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856984" cy="6741368"/>
          </a:xfrm>
        </p:spPr>
        <p:txBody>
          <a:bodyPr>
            <a:normAutofit fontScale="92500" lnSpcReduction="10000"/>
          </a:bodyPr>
          <a:lstStyle/>
          <a:p>
            <a:pPr marL="0" indent="0">
              <a:buNone/>
            </a:pPr>
            <a:r>
              <a:rPr lang="en-US" sz="3000" b="1" dirty="0"/>
              <a:t>2. On the basis of Legality: </a:t>
            </a:r>
          </a:p>
          <a:p>
            <a:pPr marL="0" indent="0">
              <a:buNone/>
            </a:pPr>
            <a:r>
              <a:rPr lang="en-US" sz="3000" b="1" dirty="0"/>
              <a:t>a. Legal tender Money.</a:t>
            </a:r>
          </a:p>
          <a:p>
            <a:pPr marL="0" indent="0">
              <a:buNone/>
            </a:pPr>
            <a:r>
              <a:rPr lang="en-US" sz="2800" dirty="0"/>
              <a:t>     It is the money which the government puts into circulation by law. The people are bound to accept it as the means of payment and in discharge of debts</a:t>
            </a:r>
          </a:p>
          <a:p>
            <a:pPr marL="0" indent="0">
              <a:buNone/>
            </a:pPr>
            <a:r>
              <a:rPr lang="en-US" sz="2800" dirty="0"/>
              <a:t>    Legal tender money is of two types.</a:t>
            </a:r>
          </a:p>
          <a:p>
            <a:pPr marL="571500" indent="-571500">
              <a:buAutoNum type="romanLcPeriod"/>
            </a:pPr>
            <a:r>
              <a:rPr lang="en-US" sz="2800" dirty="0"/>
              <a:t>Limited legal tender money.</a:t>
            </a:r>
          </a:p>
          <a:p>
            <a:pPr marL="571500" indent="-571500">
              <a:buAutoNum type="romanLcPeriod" startAt="2"/>
            </a:pPr>
            <a:r>
              <a:rPr lang="en-US" sz="2800" dirty="0"/>
              <a:t>Unlimited legal tender money.</a:t>
            </a:r>
          </a:p>
          <a:p>
            <a:pPr marL="0" indent="0">
              <a:buNone/>
            </a:pPr>
            <a:r>
              <a:rPr lang="en-US" sz="2800" b="1" dirty="0"/>
              <a:t>b. Optional money or Non legal tender money.</a:t>
            </a:r>
          </a:p>
          <a:p>
            <a:pPr marL="0" indent="0">
              <a:buNone/>
            </a:pPr>
            <a:r>
              <a:rPr lang="en-US" sz="2800" dirty="0"/>
              <a:t>    Money which is generally accepted by the people, but has no legal authority behind it, is known as non legal tender or optional money. Various credit instruments like cheque, drafts, promissory notes, bills of exchange etc. are the form of non legal tender money. It is also known as credit money or bank money. </a:t>
            </a:r>
            <a:endParaRPr lang="en-IN" sz="2800" dirty="0"/>
          </a:p>
        </p:txBody>
      </p:sp>
    </p:spTree>
    <p:extLst>
      <p:ext uri="{BB962C8B-B14F-4D97-AF65-F5344CB8AC3E}">
        <p14:creationId xmlns:p14="http://schemas.microsoft.com/office/powerpoint/2010/main" val="40782372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1267</TotalTime>
  <Words>3451</Words>
  <Application>Microsoft Office PowerPoint</Application>
  <PresentationFormat>On-screen Show (4:3)</PresentationFormat>
  <Paragraphs>193</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Trebuchet MS</vt:lpstr>
      <vt:lpstr>Wingdings 3</vt:lpstr>
      <vt:lpstr>Facet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Chandrashekar Poojary</cp:lastModifiedBy>
  <cp:revision>149</cp:revision>
  <dcterms:created xsi:type="dcterms:W3CDTF">2019-12-09T16:20:46Z</dcterms:created>
  <dcterms:modified xsi:type="dcterms:W3CDTF">2020-04-20T07:14:06Z</dcterms:modified>
</cp:coreProperties>
</file>